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9" r:id="rId4"/>
    <p:sldId id="260" r:id="rId5"/>
    <p:sldId id="261" r:id="rId6"/>
    <p:sldId id="262" r:id="rId7"/>
    <p:sldId id="263" r:id="rId8"/>
    <p:sldId id="26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116" d="100"/>
          <a:sy n="116" d="100"/>
        </p:scale>
        <p:origin x="33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sv-SE"/>
              <a:t>Klicka här för att ändra mall för rubrikformat</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mall för underrubrikformat</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2/24/2019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2/24/2019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B61BEF0D-F0BB-DE4B-95CE-6DB70DBA9567}" type="datetimeFigureOut">
              <a:rPr lang="en-US" dirty="0"/>
              <a:pPr/>
              <a:t>2/24/2019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2/24/2019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a:t>Klicka här för att ändra mall för rubrikformat</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sv-SE"/>
              <a:t>Klicka här för att ändra mall för rubrikformat</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5" name="Date Placeholder 4"/>
          <p:cNvSpPr>
            <a:spLocks noGrp="1"/>
          </p:cNvSpPr>
          <p:nvPr>
            <p:ph type="dt" sz="half" idx="10"/>
          </p:nvPr>
        </p:nvSpPr>
        <p:spPr/>
        <p:txBody>
          <a:bodyPr/>
          <a:lstStyle/>
          <a:p>
            <a:fld id="{B61BEF0D-F0BB-DE4B-95CE-6DB70DBA9567}" type="datetimeFigureOut">
              <a:rPr lang="en-US" dirty="0"/>
              <a:pPr/>
              <a:t>2/24/2019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sv-SE"/>
              <a:t>Klicka här för att ändra mall för rubrikformat</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5" name="Date Placeholder 4"/>
          <p:cNvSpPr>
            <a:spLocks noGrp="1"/>
          </p:cNvSpPr>
          <p:nvPr>
            <p:ph type="dt" sz="half" idx="10"/>
          </p:nvPr>
        </p:nvSpPr>
        <p:spPr/>
        <p:txBody>
          <a:bodyPr/>
          <a:lstStyle/>
          <a:p>
            <a:fld id="{B61BEF0D-F0BB-DE4B-95CE-6DB70DBA9567}" type="datetimeFigureOut">
              <a:rPr lang="en-US" dirty="0"/>
              <a:pPr/>
              <a:t>2/24/2019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Redigera format för bakgrundstext</a:t>
            </a:r>
          </a:p>
        </p:txBody>
      </p:sp>
      <p:sp>
        <p:nvSpPr>
          <p:cNvPr id="5" name="Date Placeholder 4"/>
          <p:cNvSpPr>
            <a:spLocks noGrp="1"/>
          </p:cNvSpPr>
          <p:nvPr>
            <p:ph type="dt" sz="half" idx="10"/>
          </p:nvPr>
        </p:nvSpPr>
        <p:spPr/>
        <p:txBody>
          <a:bodyPr/>
          <a:lstStyle/>
          <a:p>
            <a:fld id="{B61BEF0D-F0BB-DE4B-95CE-6DB70DBA9567}" type="datetimeFigureOut">
              <a:rPr lang="en-US" dirty="0"/>
              <a:pPr/>
              <a:t>2/24/2019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B61BEF0D-F0BB-DE4B-95CE-6DB70DBA9567}" type="datetimeFigureOut">
              <a:rPr lang="en-US" dirty="0"/>
              <a:pPr/>
              <a:t>2/24/2019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eskrivning">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sv-SE"/>
              <a:t>Klicka här för att ändra mall för rubrikformat</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v-SE"/>
              <a:t>Redigera format för bakgrundstext</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B61BEF0D-F0BB-DE4B-95CE-6DB70DBA9567}" type="datetimeFigureOut">
              <a:rPr lang="en-US" dirty="0"/>
              <a:pPr/>
              <a:t>2/24/2019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sv-SE"/>
              <a:t>Klicka här för att ändra mall för rubrikformat</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B61BEF0D-F0BB-DE4B-95CE-6DB70DBA9567}" type="datetimeFigureOut">
              <a:rPr lang="en-US" dirty="0"/>
              <a:pPr/>
              <a:t>2/24/2019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nkort för citat">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sv-SE"/>
              <a:t>Klicka här för att ändra mall för rubrikformat</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B61BEF0D-F0BB-DE4B-95CE-6DB70DBA9567}" type="datetimeFigureOut">
              <a:rPr lang="en-US" dirty="0"/>
              <a:pPr/>
              <a:t>2/24/2019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ant eller falskt">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sv-SE"/>
              <a:t>Klicka här för att ändra mall för rubrikformat</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Redigera format för bakgrundstext</a:t>
            </a:r>
          </a:p>
        </p:txBody>
      </p:sp>
      <p:sp>
        <p:nvSpPr>
          <p:cNvPr id="4" name="Date Placeholder 3"/>
          <p:cNvSpPr>
            <a:spLocks noGrp="1"/>
          </p:cNvSpPr>
          <p:nvPr>
            <p:ph type="dt" sz="half" idx="10"/>
          </p:nvPr>
        </p:nvSpPr>
        <p:spPr/>
        <p:txBody>
          <a:bodyPr/>
          <a:lstStyle/>
          <a:p>
            <a:fld id="{B61BEF0D-F0BB-DE4B-95CE-6DB70DBA9567}" type="datetimeFigureOut">
              <a:rPr lang="en-US" dirty="0"/>
              <a:pPr/>
              <a:t>2/24/2019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ncho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2/24/2019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EE06B66A-ADEE-4B10-91D4-FE0DEA5B0D64}"/>
              </a:ext>
            </a:extLst>
          </p:cNvPr>
          <p:cNvSpPr>
            <a:spLocks noGrp="1"/>
          </p:cNvSpPr>
          <p:nvPr>
            <p:ph type="ctrTitle"/>
          </p:nvPr>
        </p:nvSpPr>
        <p:spPr/>
        <p:txBody>
          <a:bodyPr/>
          <a:lstStyle/>
          <a:p>
            <a:r>
              <a:rPr lang="sv-SE" dirty="0"/>
              <a:t>Varför historia? </a:t>
            </a:r>
          </a:p>
        </p:txBody>
      </p:sp>
      <p:sp>
        <p:nvSpPr>
          <p:cNvPr id="3" name="Underrubrik 2">
            <a:extLst>
              <a:ext uri="{FF2B5EF4-FFF2-40B4-BE49-F238E27FC236}">
                <a16:creationId xmlns:a16="http://schemas.microsoft.com/office/drawing/2014/main" xmlns="" id="{744C3FA0-0AA8-4471-8F0E-3927C2A61CC6}"/>
              </a:ext>
            </a:extLst>
          </p:cNvPr>
          <p:cNvSpPr>
            <a:spLocks noGrp="1"/>
          </p:cNvSpPr>
          <p:nvPr>
            <p:ph type="subTitle" idx="1"/>
          </p:nvPr>
        </p:nvSpPr>
        <p:spPr/>
        <p:txBody>
          <a:bodyPr>
            <a:normAutofit lnSpcReduction="10000"/>
          </a:bodyPr>
          <a:lstStyle/>
          <a:p>
            <a:r>
              <a:rPr lang="sv-SE" dirty="0"/>
              <a:t>WHY? </a:t>
            </a:r>
          </a:p>
          <a:p>
            <a:r>
              <a:rPr lang="sv-SE" dirty="0"/>
              <a:t>WHY? </a:t>
            </a:r>
          </a:p>
          <a:p>
            <a:r>
              <a:rPr lang="sv-SE" dirty="0"/>
              <a:t>WHY? </a:t>
            </a:r>
          </a:p>
        </p:txBody>
      </p:sp>
    </p:spTree>
    <p:extLst>
      <p:ext uri="{BB962C8B-B14F-4D97-AF65-F5344CB8AC3E}">
        <p14:creationId xmlns:p14="http://schemas.microsoft.com/office/powerpoint/2010/main" val="2781380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52AC35C1-CC02-4F23-9C85-544D9A9E6F0E}"/>
              </a:ext>
            </a:extLst>
          </p:cNvPr>
          <p:cNvSpPr>
            <a:spLocks noGrp="1"/>
          </p:cNvSpPr>
          <p:nvPr>
            <p:ph type="title"/>
          </p:nvPr>
        </p:nvSpPr>
        <p:spPr/>
        <p:txBody>
          <a:bodyPr/>
          <a:lstStyle/>
          <a:p>
            <a:r>
              <a:rPr lang="sv-SE" dirty="0"/>
              <a:t>Akropolis klippan, Parthenon templet</a:t>
            </a:r>
          </a:p>
        </p:txBody>
      </p:sp>
      <p:pic>
        <p:nvPicPr>
          <p:cNvPr id="5" name="Platshållare för innehåll 4">
            <a:extLst>
              <a:ext uri="{FF2B5EF4-FFF2-40B4-BE49-F238E27FC236}">
                <a16:creationId xmlns:a16="http://schemas.microsoft.com/office/drawing/2014/main" xmlns="" id="{727D95F2-583B-4C52-AE0C-4CD7C5B55E2E}"/>
              </a:ext>
            </a:extLst>
          </p:cNvPr>
          <p:cNvPicPr>
            <a:picLocks noGrp="1" noChangeAspect="1"/>
          </p:cNvPicPr>
          <p:nvPr>
            <p:ph idx="1"/>
          </p:nvPr>
        </p:nvPicPr>
        <p:blipFill>
          <a:blip r:embed="rId2"/>
          <a:stretch>
            <a:fillRect/>
          </a:stretch>
        </p:blipFill>
        <p:spPr>
          <a:xfrm>
            <a:off x="3884083" y="2557463"/>
            <a:ext cx="4423833" cy="3317875"/>
          </a:xfrm>
        </p:spPr>
      </p:pic>
    </p:spTree>
    <p:extLst>
      <p:ext uri="{BB962C8B-B14F-4D97-AF65-F5344CB8AC3E}">
        <p14:creationId xmlns:p14="http://schemas.microsoft.com/office/powerpoint/2010/main" val="2735268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0F7A2DA1-9E35-4968-A122-B02ACB7D6A91}"/>
              </a:ext>
            </a:extLst>
          </p:cNvPr>
          <p:cNvSpPr>
            <a:spLocks noGrp="1"/>
          </p:cNvSpPr>
          <p:nvPr>
            <p:ph type="title"/>
          </p:nvPr>
        </p:nvSpPr>
        <p:spPr/>
        <p:txBody>
          <a:bodyPr/>
          <a:lstStyle/>
          <a:p>
            <a:r>
              <a:rPr lang="sv-SE" dirty="0"/>
              <a:t>Sachsenhausen, 1943</a:t>
            </a:r>
          </a:p>
        </p:txBody>
      </p:sp>
      <p:pic>
        <p:nvPicPr>
          <p:cNvPr id="5" name="Platshållare för innehåll 4">
            <a:extLst>
              <a:ext uri="{FF2B5EF4-FFF2-40B4-BE49-F238E27FC236}">
                <a16:creationId xmlns:a16="http://schemas.microsoft.com/office/drawing/2014/main" xmlns="" id="{AF3ACFF1-F039-40CE-B795-E322B2305C27}"/>
              </a:ext>
            </a:extLst>
          </p:cNvPr>
          <p:cNvPicPr>
            <a:picLocks noGrp="1" noChangeAspect="1"/>
          </p:cNvPicPr>
          <p:nvPr>
            <p:ph idx="1"/>
          </p:nvPr>
        </p:nvPicPr>
        <p:blipFill>
          <a:blip r:embed="rId2"/>
          <a:stretch>
            <a:fillRect/>
          </a:stretch>
        </p:blipFill>
        <p:spPr>
          <a:xfrm>
            <a:off x="3884083" y="2557463"/>
            <a:ext cx="4423833" cy="3317875"/>
          </a:xfrm>
        </p:spPr>
      </p:pic>
    </p:spTree>
    <p:extLst>
      <p:ext uri="{BB962C8B-B14F-4D97-AF65-F5344CB8AC3E}">
        <p14:creationId xmlns:p14="http://schemas.microsoft.com/office/powerpoint/2010/main" val="3850466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7F1E9CD4-DB44-4ABD-AE37-44D784064DDC}"/>
              </a:ext>
            </a:extLst>
          </p:cNvPr>
          <p:cNvSpPr>
            <a:spLocks noGrp="1"/>
          </p:cNvSpPr>
          <p:nvPr>
            <p:ph type="title"/>
          </p:nvPr>
        </p:nvSpPr>
        <p:spPr/>
        <p:txBody>
          <a:bodyPr/>
          <a:lstStyle/>
          <a:p>
            <a:endParaRPr lang="sv-SE"/>
          </a:p>
        </p:txBody>
      </p:sp>
      <p:pic>
        <p:nvPicPr>
          <p:cNvPr id="5" name="Platshållare för innehåll 4">
            <a:extLst>
              <a:ext uri="{FF2B5EF4-FFF2-40B4-BE49-F238E27FC236}">
                <a16:creationId xmlns:a16="http://schemas.microsoft.com/office/drawing/2014/main" xmlns="" id="{5F68F07B-EB64-464F-ACC5-E1EC7C012B88}"/>
              </a:ext>
            </a:extLst>
          </p:cNvPr>
          <p:cNvPicPr>
            <a:picLocks noGrp="1" noChangeAspect="1"/>
          </p:cNvPicPr>
          <p:nvPr>
            <p:ph idx="1"/>
          </p:nvPr>
        </p:nvPicPr>
        <p:blipFill>
          <a:blip r:embed="rId2"/>
          <a:stretch>
            <a:fillRect/>
          </a:stretch>
        </p:blipFill>
        <p:spPr>
          <a:xfrm>
            <a:off x="2350956" y="2557463"/>
            <a:ext cx="7490088" cy="3317875"/>
          </a:xfrm>
        </p:spPr>
      </p:pic>
    </p:spTree>
    <p:extLst>
      <p:ext uri="{BB962C8B-B14F-4D97-AF65-F5344CB8AC3E}">
        <p14:creationId xmlns:p14="http://schemas.microsoft.com/office/powerpoint/2010/main" val="890378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285147BC-9220-40DB-9B97-7EA7A20344D3}"/>
              </a:ext>
            </a:extLst>
          </p:cNvPr>
          <p:cNvSpPr>
            <a:spLocks noGrp="1"/>
          </p:cNvSpPr>
          <p:nvPr>
            <p:ph type="title"/>
          </p:nvPr>
        </p:nvSpPr>
        <p:spPr/>
        <p:txBody>
          <a:bodyPr>
            <a:normAutofit fontScale="90000"/>
          </a:bodyPr>
          <a:lstStyle/>
          <a:p>
            <a:pPr fontAlgn="base"/>
            <a:r>
              <a:rPr lang="sv-SE" sz="1800" dirty="0"/>
              <a:t>I de nazistiska koncentrationslägren användes</a:t>
            </a:r>
            <a:r>
              <a:rPr lang="sv-SE" sz="1800" b="1" dirty="0"/>
              <a:t> </a:t>
            </a:r>
            <a:r>
              <a:rPr lang="sv-SE" sz="1800" dirty="0"/>
              <a:t>ett system med triangelformade märken för att märka och identifiera fångarna gjort av SS. </a:t>
            </a:r>
            <a:br>
              <a:rPr lang="sv-SE" sz="1800" dirty="0"/>
            </a:br>
            <a:r>
              <a:rPr lang="sv-SE" sz="1800" dirty="0"/>
              <a:t>Märkena var av tyg och syddes fast på internernas kläder. Grundsymbolen triangeln fanns i flera färger och kombinationer och markerade vilken ras eller politiskt eller kriminell kategori fången tillhörde. Judar hade tex dubbla trianglar (Davidsstjärnan) och romer hade först svart </a:t>
            </a:r>
            <a:r>
              <a:rPr lang="sv-SE" sz="1800" dirty="0" err="1"/>
              <a:t>uppåtnedvänd</a:t>
            </a:r>
            <a:r>
              <a:rPr lang="sv-SE" sz="1800" dirty="0"/>
              <a:t> triangel och sedan brun triangel. Romerna stod lägst i rang bland fångarna.</a:t>
            </a:r>
            <a:r>
              <a:rPr lang="sv-SE" dirty="0"/>
              <a:t/>
            </a:r>
            <a:br>
              <a:rPr lang="sv-SE" dirty="0"/>
            </a:br>
            <a:endParaRPr lang="sv-SE" dirty="0"/>
          </a:p>
        </p:txBody>
      </p:sp>
      <p:pic>
        <p:nvPicPr>
          <p:cNvPr id="5" name="Platshållare för innehåll 4">
            <a:extLst>
              <a:ext uri="{FF2B5EF4-FFF2-40B4-BE49-F238E27FC236}">
                <a16:creationId xmlns:a16="http://schemas.microsoft.com/office/drawing/2014/main" xmlns="" id="{510D3997-1722-4DE0-A592-DBE0B65D6F87}"/>
              </a:ext>
            </a:extLst>
          </p:cNvPr>
          <p:cNvPicPr>
            <a:picLocks noGrp="1" noChangeAspect="1"/>
          </p:cNvPicPr>
          <p:nvPr>
            <p:ph idx="1"/>
          </p:nvPr>
        </p:nvPicPr>
        <p:blipFill>
          <a:blip r:embed="rId2"/>
          <a:stretch>
            <a:fillRect/>
          </a:stretch>
        </p:blipFill>
        <p:spPr>
          <a:xfrm>
            <a:off x="1611630" y="2043643"/>
            <a:ext cx="2228221" cy="3962689"/>
          </a:xfrm>
        </p:spPr>
      </p:pic>
      <p:pic>
        <p:nvPicPr>
          <p:cNvPr id="6" name="Platshållare för innehåll 4">
            <a:extLst>
              <a:ext uri="{FF2B5EF4-FFF2-40B4-BE49-F238E27FC236}">
                <a16:creationId xmlns:a16="http://schemas.microsoft.com/office/drawing/2014/main" xmlns="" id="{DC682386-8E46-41C0-9B24-71701B4C07D1}"/>
              </a:ext>
            </a:extLst>
          </p:cNvPr>
          <p:cNvPicPr>
            <a:picLocks noChangeAspect="1"/>
          </p:cNvPicPr>
          <p:nvPr/>
        </p:nvPicPr>
        <p:blipFill>
          <a:blip r:embed="rId2"/>
          <a:stretch>
            <a:fillRect/>
          </a:stretch>
        </p:blipFill>
        <p:spPr>
          <a:xfrm>
            <a:off x="3729990" y="2285999"/>
            <a:ext cx="2228221" cy="3962689"/>
          </a:xfrm>
          <a:prstGeom prst="rect">
            <a:avLst/>
          </a:prstGeom>
        </p:spPr>
      </p:pic>
    </p:spTree>
    <p:extLst>
      <p:ext uri="{BB962C8B-B14F-4D97-AF65-F5344CB8AC3E}">
        <p14:creationId xmlns:p14="http://schemas.microsoft.com/office/powerpoint/2010/main" val="2814182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xmlns="" id="{1239DE8A-0503-4A15-9D96-49F6E1974AE7}"/>
              </a:ext>
            </a:extLst>
          </p:cNvPr>
          <p:cNvSpPr>
            <a:spLocks noGrp="1"/>
          </p:cNvSpPr>
          <p:nvPr>
            <p:ph type="title"/>
          </p:nvPr>
        </p:nvSpPr>
        <p:spPr/>
        <p:txBody>
          <a:bodyPr/>
          <a:lstStyle/>
          <a:p>
            <a:r>
              <a:rPr lang="sv-SE" dirty="0"/>
              <a:t>Kremeringsugn </a:t>
            </a:r>
          </a:p>
        </p:txBody>
      </p:sp>
      <p:pic>
        <p:nvPicPr>
          <p:cNvPr id="5" name="Platshållare för innehåll 4">
            <a:extLst>
              <a:ext uri="{FF2B5EF4-FFF2-40B4-BE49-F238E27FC236}">
                <a16:creationId xmlns:a16="http://schemas.microsoft.com/office/drawing/2014/main" xmlns="" id="{137B240A-6E94-40AF-84CC-C38233A02BDB}"/>
              </a:ext>
            </a:extLst>
          </p:cNvPr>
          <p:cNvPicPr>
            <a:picLocks noGrp="1" noChangeAspect="1"/>
          </p:cNvPicPr>
          <p:nvPr>
            <p:ph idx="1"/>
          </p:nvPr>
        </p:nvPicPr>
        <p:blipFill>
          <a:blip r:embed="rId2"/>
          <a:stretch>
            <a:fillRect/>
          </a:stretch>
        </p:blipFill>
        <p:spPr>
          <a:xfrm>
            <a:off x="3589020" y="2336166"/>
            <a:ext cx="5038512" cy="3778884"/>
          </a:xfrm>
        </p:spPr>
      </p:pic>
    </p:spTree>
    <p:extLst>
      <p:ext uri="{BB962C8B-B14F-4D97-AF65-F5344CB8AC3E}">
        <p14:creationId xmlns:p14="http://schemas.microsoft.com/office/powerpoint/2010/main" val="719948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a:extLst>
              <a:ext uri="{FF2B5EF4-FFF2-40B4-BE49-F238E27FC236}">
                <a16:creationId xmlns:a16="http://schemas.microsoft.com/office/drawing/2014/main" xmlns="" id="{CE34A45F-71A1-4C31-9014-0D32D0CA6637}"/>
              </a:ext>
            </a:extLst>
          </p:cNvPr>
          <p:cNvPicPr>
            <a:picLocks noGrp="1" noChangeAspect="1"/>
          </p:cNvPicPr>
          <p:nvPr>
            <p:ph idx="1"/>
          </p:nvPr>
        </p:nvPicPr>
        <p:blipFill>
          <a:blip r:embed="rId2"/>
          <a:stretch>
            <a:fillRect/>
          </a:stretch>
        </p:blipFill>
        <p:spPr>
          <a:xfrm>
            <a:off x="902970" y="629359"/>
            <a:ext cx="2705100" cy="1685925"/>
          </a:xfrm>
        </p:spPr>
      </p:pic>
      <p:pic>
        <p:nvPicPr>
          <p:cNvPr id="7" name="Bildobjekt 6">
            <a:extLst>
              <a:ext uri="{FF2B5EF4-FFF2-40B4-BE49-F238E27FC236}">
                <a16:creationId xmlns:a16="http://schemas.microsoft.com/office/drawing/2014/main" xmlns="" id="{32E8C778-75E0-4C48-A65F-38CCAFF3FBDA}"/>
              </a:ext>
            </a:extLst>
          </p:cNvPr>
          <p:cNvPicPr>
            <a:picLocks noChangeAspect="1"/>
          </p:cNvPicPr>
          <p:nvPr/>
        </p:nvPicPr>
        <p:blipFill>
          <a:blip r:embed="rId3"/>
          <a:stretch>
            <a:fillRect/>
          </a:stretch>
        </p:blipFill>
        <p:spPr>
          <a:xfrm>
            <a:off x="4354830" y="1164786"/>
            <a:ext cx="6795063" cy="4528428"/>
          </a:xfrm>
          <a:prstGeom prst="rect">
            <a:avLst/>
          </a:prstGeom>
        </p:spPr>
      </p:pic>
    </p:spTree>
    <p:extLst>
      <p:ext uri="{BB962C8B-B14F-4D97-AF65-F5344CB8AC3E}">
        <p14:creationId xmlns:p14="http://schemas.microsoft.com/office/powerpoint/2010/main" val="3404794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tshållare för innehåll 4">
            <a:extLst>
              <a:ext uri="{FF2B5EF4-FFF2-40B4-BE49-F238E27FC236}">
                <a16:creationId xmlns:a16="http://schemas.microsoft.com/office/drawing/2014/main" xmlns="" id="{956994E4-2D5C-4F85-B592-7943B57BCF71}"/>
              </a:ext>
            </a:extLst>
          </p:cNvPr>
          <p:cNvPicPr>
            <a:picLocks noGrp="1" noChangeAspect="1"/>
          </p:cNvPicPr>
          <p:nvPr>
            <p:ph idx="1"/>
          </p:nvPr>
        </p:nvPicPr>
        <p:blipFill>
          <a:blip r:embed="rId2"/>
          <a:stretch>
            <a:fillRect/>
          </a:stretch>
        </p:blipFill>
        <p:spPr>
          <a:xfrm>
            <a:off x="3485012" y="2557463"/>
            <a:ext cx="5221975" cy="3317875"/>
          </a:xfrm>
        </p:spPr>
      </p:pic>
    </p:spTree>
    <p:extLst>
      <p:ext uri="{BB962C8B-B14F-4D97-AF65-F5344CB8AC3E}">
        <p14:creationId xmlns:p14="http://schemas.microsoft.com/office/powerpoint/2010/main" val="41537578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skt">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8</TotalTime>
  <Words>23</Words>
  <Application>Microsoft Office PowerPoint</Application>
  <PresentationFormat>Bredbild</PresentationFormat>
  <Paragraphs>8</Paragraphs>
  <Slides>8</Slides>
  <Notes>0</Notes>
  <HiddenSlides>0</HiddenSlides>
  <MMClips>0</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8</vt:i4>
      </vt:variant>
    </vt:vector>
  </HeadingPairs>
  <TitlesOfParts>
    <vt:vector size="11" baseType="lpstr">
      <vt:lpstr>Arial</vt:lpstr>
      <vt:lpstr>Garamond</vt:lpstr>
      <vt:lpstr>Organiskt</vt:lpstr>
      <vt:lpstr>Varför historia? </vt:lpstr>
      <vt:lpstr>Akropolis klippan, Parthenon templet</vt:lpstr>
      <vt:lpstr>Sachsenhausen, 1943</vt:lpstr>
      <vt:lpstr>PowerPoint-presentation</vt:lpstr>
      <vt:lpstr>I de nazistiska koncentrationslägren användes ett system med triangelformade märken för att märka och identifiera fångarna gjort av SS.  Märkena var av tyg och syddes fast på internernas kläder. Grundsymbolen triangeln fanns i flera färger och kombinationer och markerade vilken ras eller politiskt eller kriminell kategori fången tillhörde. Judar hade tex dubbla trianglar (Davidsstjärnan) och romer hade först svart uppåtnedvänd triangel och sedan brun triangel. Romerna stod lägst i rang bland fångarna. </vt:lpstr>
      <vt:lpstr>Kremeringsugn </vt:lpstr>
      <vt:lpstr>PowerPoint-presentation</vt:lpstr>
      <vt:lpstr>PowerPoint-presentation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Varför historia?</dc:title>
  <dc:creator>Sandra Pilemalm</dc:creator>
  <cp:lastModifiedBy>Sandra Pilemalm</cp:lastModifiedBy>
  <cp:revision>3</cp:revision>
  <dcterms:created xsi:type="dcterms:W3CDTF">2019-01-29T08:05:21Z</dcterms:created>
  <dcterms:modified xsi:type="dcterms:W3CDTF">2019-02-24T17:01:49Z</dcterms:modified>
</cp:coreProperties>
</file>