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ett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två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tre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fyra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ett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två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tre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fyra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ett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två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tre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fyra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ett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två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tre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fyra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Brödtext nivå ett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Brödtext nivå två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Brödtext nivå tre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Brödtext nivå fyra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ett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två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tre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fyra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Titeltext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ett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två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tre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fyra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Brödtext nivå fem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6311050" y="6343649"/>
            <a:ext cx="38270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3800">
                <a:solidFill>
                  <a:srgbClr val="FFFFFF"/>
                </a:solidFill>
              </a:rPr>
              <a:t>s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1168400" y="3568700"/>
            <a:ext cx="10464800" cy="1130300"/>
          </a:xfrm>
          <a:prstGeom prst="rect">
            <a:avLst/>
          </a:prstGeom>
        </p:spPr>
        <p:txBody>
          <a:bodyPr/>
          <a:lstStyle>
            <a:lvl1pPr defTabSz="549148">
              <a:defRPr sz="6674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6674"/>
              <a:t>Grej of the week</a:t>
            </a:r>
          </a:p>
        </p:txBody>
      </p:sp>
      <p:sp>
        <p:nvSpPr>
          <p:cNvPr id="34" name="Shape 34"/>
          <p:cNvSpPr/>
          <p:nvPr/>
        </p:nvSpPr>
        <p:spPr>
          <a:xfrm>
            <a:off x="5302479" y="4845049"/>
            <a:ext cx="241254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1010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010101"/>
                </a:solidFill>
              </a:rPr>
              <a:t>”Apollo 11”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esättn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40253" y="1682750"/>
            <a:ext cx="3880838" cy="3046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Apollo 11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1366" y="71834"/>
            <a:ext cx="4233434" cy="5291793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38"/>
          <p:cNvSpPr/>
          <p:nvPr/>
        </p:nvSpPr>
        <p:spPr>
          <a:xfrm>
            <a:off x="1100243" y="6013449"/>
            <a:ext cx="4293365" cy="151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168442" indent="-168442" algn="l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</a:rPr>
              <a:t>bemannade rymdfärja</a:t>
            </a:r>
            <a:endParaRPr sz="3100">
              <a:solidFill>
                <a:srgbClr val="FFFFFF"/>
              </a:solidFill>
            </a:endParaRPr>
          </a:p>
          <a:p>
            <a:pPr lvl="0" marL="168442" indent="-168442" algn="l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</a:rPr>
              <a:t>rymdkapplöpning</a:t>
            </a:r>
            <a:endParaRPr sz="3100">
              <a:solidFill>
                <a:srgbClr val="FFFFFF"/>
              </a:solidFill>
            </a:endParaRPr>
          </a:p>
          <a:p>
            <a:pPr lvl="0" marL="168442" indent="-168442" algn="l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FFFFFF"/>
                </a:solidFill>
              </a:rPr>
              <a:t>16 juli 1969</a:t>
            </a:r>
          </a:p>
        </p:txBody>
      </p:sp>
      <p:sp>
        <p:nvSpPr>
          <p:cNvPr id="39" name="Shape 39"/>
          <p:cNvSpPr/>
          <p:nvPr/>
        </p:nvSpPr>
        <p:spPr>
          <a:xfrm>
            <a:off x="6305880" y="5314950"/>
            <a:ext cx="4431640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Neil Armstrong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Michael Collins</a:t>
            </a:r>
            <a:endParaRPr sz="3800">
              <a:solidFill>
                <a:srgbClr val="FFFFFF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Edvin ”Buzz” Aldrin</a:t>
            </a:r>
            <a:endParaRPr sz="3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" grpId="2"/>
      <p:bldP build="p" bldLvl="5" animBg="1" rev="0" advAuto="0" spid="3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honnör.jpg"/>
          <p:cNvPicPr/>
          <p:nvPr/>
        </p:nvPicPr>
        <p:blipFill>
          <a:blip r:embed="rId2">
            <a:extLst/>
          </a:blip>
          <a:srcRect l="0" t="4948" r="0" b="4948"/>
          <a:stretch>
            <a:fillRect/>
          </a:stretch>
        </p:blipFill>
        <p:spPr>
          <a:xfrm>
            <a:off x="6718300" y="5092700"/>
            <a:ext cx="5334000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ånlandaren.jpg"/>
          <p:cNvPicPr/>
          <p:nvPr/>
        </p:nvPicPr>
        <p:blipFill>
          <a:blip r:embed="rId3">
            <a:extLst/>
          </a:blip>
          <a:srcRect l="0" t="13597" r="0" b="13597"/>
          <a:stretch>
            <a:fillRect/>
          </a:stretch>
        </p:blipFill>
        <p:spPr>
          <a:xfrm>
            <a:off x="6718300" y="768350"/>
            <a:ext cx="5334000" cy="38989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hape 43"/>
          <p:cNvSpPr/>
          <p:nvPr/>
        </p:nvSpPr>
        <p:spPr>
          <a:xfrm>
            <a:off x="1164336" y="1746250"/>
            <a:ext cx="5291329" cy="535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The Eagle (örnen)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Stillhetens hav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Armstrong och Aldrin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vänster fot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amerikanska flaggan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2, 5 timmar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21,5 kg 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Stilla havet</a:t>
            </a:r>
            <a:endParaRPr sz="3800">
              <a:solidFill>
                <a:srgbClr val="FFFFFF"/>
              </a:solidFill>
            </a:endParaRPr>
          </a:p>
          <a:p>
            <a:pPr lvl="0" marL="457200" indent="-457200">
              <a:buSzPct val="75000"/>
              <a:buChar char="•"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24 juli 1969</a:t>
            </a:r>
          </a:p>
        </p:txBody>
      </p:sp>
    </p:spTree>
  </p:cSld>
  <p:clrMapOvr>
    <a:masterClrMapping/>
  </p:clrMapOvr>
  <p:transition spd="med" advClick="1">
    <p:dissolve/>
  </p:transition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presetClass="entr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Apollo 1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1501775"/>
            <a:ext cx="6096000" cy="4572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hape 46"/>
          <p:cNvSpPr/>
          <p:nvPr>
            <p:ph type="title"/>
          </p:nvPr>
        </p:nvSpPr>
        <p:spPr>
          <a:xfrm>
            <a:off x="571500" y="56515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0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330200" y="7620000"/>
            <a:ext cx="10464800" cy="1219200"/>
          </a:xfrm>
          <a:prstGeom prst="rect">
            <a:avLst/>
          </a:prstGeom>
        </p:spPr>
        <p:txBody>
          <a:bodyPr/>
          <a:lstStyle/>
          <a:p>
            <a:pPr lvl="0" defTabSz="496570">
              <a:defRPr sz="1800">
                <a:solidFill>
                  <a:srgbClr val="000000"/>
                </a:solidFill>
              </a:defRPr>
            </a:pPr>
            <a:r>
              <a:rPr b="1" sz="238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Apollo15</a:t>
            </a:r>
            <a:endParaRPr b="1" sz="2380">
              <a:solidFill>
                <a:srgbClr val="FFFF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defTabSz="496570">
              <a:defRPr sz="1800">
                <a:solidFill>
                  <a:srgbClr val="000000"/>
                </a:solidFill>
              </a:defRPr>
            </a:pPr>
            <a:r>
              <a:rPr sz="2380">
                <a:solidFill>
                  <a:srgbClr val="FFFFFF"/>
                </a:solidFill>
              </a:rPr>
              <a:t>Om man släpper en hammar och fjäder på månen.</a:t>
            </a:r>
            <a:endParaRPr sz="2380">
              <a:solidFill>
                <a:srgbClr val="FFFFFF"/>
              </a:solidFill>
            </a:endParaRPr>
          </a:p>
          <a:p>
            <a:pPr lvl="0" defTabSz="496570">
              <a:defRPr sz="1800">
                <a:solidFill>
                  <a:srgbClr val="000000"/>
                </a:solidFill>
              </a:defRPr>
            </a:pPr>
            <a:r>
              <a:rPr sz="2380">
                <a:solidFill>
                  <a:srgbClr val="FFFFFF"/>
                </a:solidFill>
              </a:rPr>
              <a:t>Vilket kommer att träffa marken först?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838200" y="11811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Ny ledtråd:</a:t>
            </a:r>
          </a:p>
        </p:txBody>
      </p:sp>
      <p:sp>
        <p:nvSpPr>
          <p:cNvPr id="50" name="Shape 50"/>
          <p:cNvSpPr/>
          <p:nvPr/>
        </p:nvSpPr>
        <p:spPr>
          <a:xfrm>
            <a:off x="4128401" y="5099049"/>
            <a:ext cx="368119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”En lysande idé”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